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slideLayouts/slideLayout5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handoutMasters/handoutMaster1.xml" ContentType="application/vnd.openxmlformats-officedocument.presentationml.handout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theme/theme3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0"/>
  </p:notesMasterIdLst>
  <p:handoutMasterIdLst>
    <p:handoutMasterId r:id="rId11"/>
  </p:handoutMasterIdLst>
  <p:sldIdLst>
    <p:sldId id="306" r:id="rId2"/>
    <p:sldId id="262" r:id="rId3"/>
    <p:sldId id="302" r:id="rId4"/>
    <p:sldId id="308" r:id="rId5"/>
    <p:sldId id="297" r:id="rId6"/>
    <p:sldId id="309" r:id="rId7"/>
    <p:sldId id="310" r:id="rId8"/>
    <p:sldId id="311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419BD3"/>
    <a:srgbClr val="005A7C"/>
    <a:srgbClr val="009ACE"/>
    <a:srgbClr val="E4F2F8"/>
    <a:srgbClr val="D1E7EF"/>
    <a:srgbClr val="BFE0EE"/>
    <a:srgbClr val="C00D1E"/>
    <a:srgbClr val="838383"/>
    <a:srgbClr val="9292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378" autoAdjust="0"/>
    <p:restoredTop sz="84638" autoAdjust="0"/>
  </p:normalViewPr>
  <p:slideViewPr>
    <p:cSldViewPr snapToGrid="0" snapToObjects="1">
      <p:cViewPr varScale="1">
        <p:scale>
          <a:sx n="54" d="100"/>
          <a:sy n="54" d="100"/>
        </p:scale>
        <p:origin x="102" y="8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57" d="100"/>
          <a:sy n="157" d="100"/>
        </p:scale>
        <p:origin x="5640" y="16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18" Type="http://schemas.openxmlformats.org/officeDocument/2006/relationships/customXml" Target="../customXml/item3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openxmlformats.org/officeDocument/2006/relationships/customXml" Target="../customXml/item2.xml"/><Relationship Id="rId2" Type="http://schemas.openxmlformats.org/officeDocument/2006/relationships/slide" Target="slides/slide1.xml"/><Relationship Id="rId16" Type="http://schemas.openxmlformats.org/officeDocument/2006/relationships/customXml" Target="../customXml/item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B027AE7-EBBA-3B46-A62D-A1FCCBD82C9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AA06565-0B3A-F54D-A0F8-00B9C7B200E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131DBD-9FD6-6A45-9ABB-BCA8406B2010}" type="datetimeFigureOut">
              <a:rPr lang="en-US" smtClean="0"/>
              <a:t>7/14/2023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696465-4202-D948-9244-A3AA3C3692F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4214B0-EA45-EE40-AB13-4AA29EA130F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7E7C5F-33A9-AC45-8974-CE26FF22DF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28832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E4AA41-EF54-314A-80EC-C2E05FA693EE}" type="datetimeFigureOut">
              <a:rPr lang="en-US" smtClean="0"/>
              <a:t>7/14/2023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234C94-B050-584A-A843-DB99695458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2021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34C94-B050-584A-A843-DB996954582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6621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34C94-B050-584A-A843-DB996954582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9796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34C94-B050-584A-A843-DB996954582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2625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34C94-B050-584A-A843-DB996954582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1893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34C94-B050-584A-A843-DB996954582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2920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34C94-B050-584A-A843-DB996954582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635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34C94-B050-584A-A843-DB996954582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1678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9E4EA7E-1DB2-EC43-8BF6-7C9408FCE687}"/>
              </a:ext>
            </a:extLst>
          </p:cNvPr>
          <p:cNvSpPr txBox="1"/>
          <p:nvPr userDrawn="1"/>
        </p:nvSpPr>
        <p:spPr>
          <a:xfrm>
            <a:off x="11245174" y="6310009"/>
            <a:ext cx="5836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94000DE4-E59E-D941-A73A-4F15C03D18BA}" type="slidenum">
              <a:rPr lang="en-US" sz="1400" b="0" i="0" smtClean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algn="r"/>
              <a:t>‹#›</a:t>
            </a:fld>
            <a:endParaRPr lang="en-US" sz="1400" b="0" i="0" dirty="0">
              <a:solidFill>
                <a:schemeClr val="tx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A975DF16-5712-5B4F-83C4-2C7B0C150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727" y="365125"/>
            <a:ext cx="1136035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6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409225A-8E8C-C14A-8BB7-A675BDF75A5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05726" y="1841770"/>
            <a:ext cx="11360359" cy="434502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>
                <a:solidFill>
                  <a:srgbClr val="838383"/>
                </a:solidFill>
              </a:defRPr>
            </a:lvl2pPr>
            <a:lvl3pPr>
              <a:defRPr sz="1600">
                <a:solidFill>
                  <a:srgbClr val="838383"/>
                </a:solidFill>
              </a:defRPr>
            </a:lvl3pPr>
            <a:lvl4pPr>
              <a:defRPr sz="1400">
                <a:solidFill>
                  <a:srgbClr val="838383"/>
                </a:solidFill>
              </a:defRPr>
            </a:lvl4pPr>
            <a:lvl5pPr>
              <a:defRPr sz="1400">
                <a:solidFill>
                  <a:srgbClr val="838383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824222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Divider-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9D32416-9F13-42E6-91D3-B1EC2A61DC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4" y="0"/>
            <a:ext cx="12190610" cy="68579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5B4779F-805D-4DF3-8CF8-21A5F2CBB8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232252"/>
            <a:ext cx="6214110" cy="2387600"/>
          </a:xfrm>
        </p:spPr>
        <p:txBody>
          <a:bodyPr lIns="0" anchor="b">
            <a:normAutofit/>
          </a:bodyPr>
          <a:lstStyle>
            <a:lvl1pPr algn="l"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6FEB45-A232-4BC4-B6A4-72045F0E3D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2948147"/>
            <a:ext cx="6214110" cy="1655762"/>
          </a:xfrm>
        </p:spPr>
        <p:txBody>
          <a:bodyPr lIns="0"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72517C-35F3-43E5-8C11-BABA4170C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3D1C561-8755-4204-8855-F23ADD78F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8245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1AA5899-5BCF-B446-A5F3-24E28B55DA8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16F5AF-E384-F145-8613-F28E65705F97}" type="slidenum">
              <a:rPr lang="en-US" smtClean="0"/>
              <a:t>‹#›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5050FBA-E366-5946-9789-3C67C925F7EE}"/>
              </a:ext>
            </a:extLst>
          </p:cNvPr>
          <p:cNvSpPr/>
          <p:nvPr userDrawn="1"/>
        </p:nvSpPr>
        <p:spPr>
          <a:xfrm>
            <a:off x="0" y="0"/>
            <a:ext cx="12192000" cy="3242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1054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00FE3C5-7A63-C540-8945-10FC0F76A541}"/>
              </a:ext>
            </a:extLst>
          </p:cNvPr>
          <p:cNvSpPr/>
          <p:nvPr userDrawn="1"/>
        </p:nvSpPr>
        <p:spPr>
          <a:xfrm>
            <a:off x="0" y="0"/>
            <a:ext cx="3948913" cy="6858000"/>
          </a:xfrm>
          <a:prstGeom prst="rect">
            <a:avLst/>
          </a:prstGeom>
          <a:solidFill>
            <a:srgbClr val="6CC2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7012C31-4F3B-413A-A98A-486D408D725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18249"/>
          <a:stretch/>
        </p:blipFill>
        <p:spPr>
          <a:xfrm>
            <a:off x="3782201" y="2"/>
            <a:ext cx="8409800" cy="68579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5B4779F-805D-4DF3-8CF8-21A5F2CBB8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1314093"/>
            <a:ext cx="6214110" cy="2387600"/>
          </a:xfrm>
        </p:spPr>
        <p:txBody>
          <a:bodyPr lIns="0" anchor="b">
            <a:normAutofit/>
          </a:bodyPr>
          <a:lstStyle>
            <a:lvl1pPr algn="l"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6FEB45-A232-4BC4-B6A4-72045F0E3D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4029988"/>
            <a:ext cx="6214110" cy="1655762"/>
          </a:xfrm>
        </p:spPr>
        <p:txBody>
          <a:bodyPr lIns="0">
            <a:normAutofit/>
          </a:bodyPr>
          <a:lstStyle>
            <a:lvl1pPr marL="0" indent="0" algn="l">
              <a:buNone/>
              <a:defRPr sz="2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1CA080-78C5-4619-8034-58D59B56AA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18025" y="6356350"/>
            <a:ext cx="31559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[FOOTER TEXT GOES HERE]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72517C-35F3-43E5-8C11-BABA4170C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3D1C561-8755-4204-8855-F23ADD78F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1230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ECEBE15-3FF7-4EE7-9079-3E7D59E6C65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rcRect/>
            <a:stretch>
              <a:fillRect t="-5" b="-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BA2213-EC7E-4C07-ABA0-9EB9F8E006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1C561-8755-4204-8855-F23ADD78F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6163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-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9D32416-9F13-42E6-91D3-B1EC2A61DC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4" y="0"/>
            <a:ext cx="12190610" cy="6857998"/>
          </a:xfrm>
          <a:prstGeom prst="rect">
            <a:avLst/>
          </a:prstGeom>
          <a:noFill/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72517C-35F3-43E5-8C11-BABA4170C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3D1C561-8755-4204-8855-F23ADD78F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4402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Divider-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9D32416-9F13-42E6-91D3-B1EC2A61DC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4" y="0"/>
            <a:ext cx="12190610" cy="68579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5B4779F-805D-4DF3-8CF8-21A5F2CBB8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232252"/>
            <a:ext cx="6214110" cy="2387600"/>
          </a:xfrm>
        </p:spPr>
        <p:txBody>
          <a:bodyPr lIns="0" anchor="b">
            <a:normAutofit/>
          </a:bodyPr>
          <a:lstStyle>
            <a:lvl1pPr algn="l"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6FEB45-A232-4BC4-B6A4-72045F0E3D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2948147"/>
            <a:ext cx="6214110" cy="1655762"/>
          </a:xfrm>
        </p:spPr>
        <p:txBody>
          <a:bodyPr lIns="0"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72517C-35F3-43E5-8C11-BABA4170C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3D1C561-8755-4204-8855-F23ADD78F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8896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-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7012C31-4F3B-413A-A98A-486D408D725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4" y="0"/>
            <a:ext cx="12190610" cy="68579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5B4779F-805D-4DF3-8CF8-21A5F2CBB8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415439"/>
            <a:ext cx="6619875" cy="590931"/>
          </a:xfrm>
        </p:spPr>
        <p:txBody>
          <a:bodyPr wrap="square" lIns="0" anchor="t" anchorCtr="0">
            <a:spAutoFit/>
          </a:bodyPr>
          <a:lstStyle>
            <a:lvl1pPr algn="l"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6FEB45-A232-4BC4-B6A4-72045F0E3D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199" y="1321841"/>
            <a:ext cx="6619875" cy="397032"/>
          </a:xfrm>
        </p:spPr>
        <p:txBody>
          <a:bodyPr wrap="square" lIns="0">
            <a:spAutoFit/>
          </a:bodyPr>
          <a:lstStyle>
            <a:lvl1pPr marL="0" indent="0" algn="l">
              <a:buNone/>
              <a:defRPr sz="2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1CA080-78C5-4619-8034-58D59B56AA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18025" y="6356350"/>
            <a:ext cx="31559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[FOOTER TEXT GOES HERE]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72517C-35F3-43E5-8C11-BABA4170C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3D1C561-8755-4204-8855-F23ADD78F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0244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6_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0A2E7FE-C0CB-8A49-BB89-B8B0F4AE6B09}"/>
              </a:ext>
            </a:extLst>
          </p:cNvPr>
          <p:cNvSpPr/>
          <p:nvPr userDrawn="1"/>
        </p:nvSpPr>
        <p:spPr>
          <a:xfrm>
            <a:off x="0" y="0"/>
            <a:ext cx="2055377" cy="6846725"/>
          </a:xfrm>
          <a:prstGeom prst="rect">
            <a:avLst/>
          </a:prstGeom>
          <a:solidFill>
            <a:srgbClr val="00B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7012C31-4F3B-413A-A98A-486D408D725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37" t="7433" r="37" b="2066"/>
          <a:stretch/>
        </p:blipFill>
        <p:spPr>
          <a:xfrm>
            <a:off x="1905005" y="8092"/>
            <a:ext cx="10286995" cy="68467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5B4779F-805D-4DF3-8CF8-21A5F2CBB8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1314093"/>
            <a:ext cx="6214110" cy="2387600"/>
          </a:xfrm>
        </p:spPr>
        <p:txBody>
          <a:bodyPr lIns="0" anchor="b">
            <a:normAutofit/>
          </a:bodyPr>
          <a:lstStyle>
            <a:lvl1pPr algn="l"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6FEB45-A232-4BC4-B6A4-72045F0E3D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4029988"/>
            <a:ext cx="6214110" cy="1655762"/>
          </a:xfrm>
        </p:spPr>
        <p:txBody>
          <a:bodyPr lIns="0">
            <a:normAutofit/>
          </a:bodyPr>
          <a:lstStyle>
            <a:lvl1pPr marL="0" indent="0" algn="l">
              <a:buNone/>
              <a:defRPr sz="2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72517C-35F3-43E5-8C11-BABA4170C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3D1C561-8755-4204-8855-F23ADD78FEE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5842EC-47B6-134C-A69F-A19DDE80BCBF}"/>
              </a:ext>
            </a:extLst>
          </p:cNvPr>
          <p:cNvSpPr/>
          <p:nvPr userDrawn="1"/>
        </p:nvSpPr>
        <p:spPr>
          <a:xfrm>
            <a:off x="1865888" y="3183"/>
            <a:ext cx="10326112" cy="255761"/>
          </a:xfrm>
          <a:prstGeom prst="rect">
            <a:avLst/>
          </a:prstGeom>
          <a:solidFill>
            <a:srgbClr val="00B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3479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Section Divider-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1F31C49-C0D7-204F-8E26-925085D346BF}"/>
              </a:ext>
            </a:extLst>
          </p:cNvPr>
          <p:cNvSpPr/>
          <p:nvPr userDrawn="1"/>
        </p:nvSpPr>
        <p:spPr>
          <a:xfrm>
            <a:off x="0" y="0"/>
            <a:ext cx="2905041" cy="6857998"/>
          </a:xfrm>
          <a:prstGeom prst="rect">
            <a:avLst/>
          </a:prstGeom>
          <a:solidFill>
            <a:srgbClr val="A13F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9D32416-9F13-42E6-91D3-B1EC2A61DC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563" t="7127" r="13759"/>
          <a:stretch/>
        </p:blipFill>
        <p:spPr>
          <a:xfrm>
            <a:off x="2827360" y="0"/>
            <a:ext cx="936464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5B4779F-805D-4DF3-8CF8-21A5F2CBB8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232252"/>
            <a:ext cx="6214110" cy="2387600"/>
          </a:xfrm>
        </p:spPr>
        <p:txBody>
          <a:bodyPr lIns="0" anchor="b">
            <a:normAutofit/>
          </a:bodyPr>
          <a:lstStyle>
            <a:lvl1pPr algn="l"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6FEB45-A232-4BC4-B6A4-72045F0E3D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2948147"/>
            <a:ext cx="6214110" cy="1655762"/>
          </a:xfrm>
        </p:spPr>
        <p:txBody>
          <a:bodyPr lIns="0"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72517C-35F3-43E5-8C11-BABA4170C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3D1C561-8755-4204-8855-F23ADD78F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9025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6A9F179-20F8-A64C-9AF4-48C4EC39F0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727" y="365125"/>
            <a:ext cx="1136035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7AB2A6-A7B6-E342-912C-107D9BB818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5727" y="1825625"/>
            <a:ext cx="1136036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5BE687-0F05-F848-8D8D-351C6D44A0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10312"/>
            <a:ext cx="3155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8D16F5AF-E384-F145-8613-F28E65705F9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551438D-2267-B84B-B0A9-82777966F6E8}"/>
              </a:ext>
            </a:extLst>
          </p:cNvPr>
          <p:cNvSpPr/>
          <p:nvPr/>
        </p:nvSpPr>
        <p:spPr>
          <a:xfrm>
            <a:off x="0" y="0"/>
            <a:ext cx="12192000" cy="181669"/>
          </a:xfrm>
          <a:prstGeom prst="rect">
            <a:avLst/>
          </a:prstGeom>
          <a:solidFill>
            <a:srgbClr val="005A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4364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8" r:id="rId3"/>
    <p:sldLayoutId id="2147483679" r:id="rId4"/>
    <p:sldLayoutId id="2147483680" r:id="rId5"/>
    <p:sldLayoutId id="2147483676" r:id="rId6"/>
    <p:sldLayoutId id="2147483672" r:id="rId7"/>
    <p:sldLayoutId id="2147483673" r:id="rId8"/>
    <p:sldLayoutId id="2147483674" r:id="rId9"/>
    <p:sldLayoutId id="2147483675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015A7C"/>
          </a:solidFill>
          <a:latin typeface="Roboto Slab" pitchFamily="2" charset="0"/>
          <a:ea typeface="Roboto Slab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1" i="0" kern="1200">
          <a:solidFill>
            <a:srgbClr val="343741"/>
          </a:solidFill>
          <a:latin typeface="Open Sans Semibold" panose="020B0606030504020204" pitchFamily="34" charset="0"/>
          <a:ea typeface="Open Sans Semibold" panose="020B0606030504020204" pitchFamily="34" charset="0"/>
          <a:cs typeface="Open Sans Semibold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92929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92929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92929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92929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555EB1-A893-779F-F598-EF71D712F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1C561-8755-4204-8855-F23ADD78FEEF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7B90303A-DD08-BBAE-FFD5-10D7F30B01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1321653"/>
            <a:ext cx="6214110" cy="1328935"/>
          </a:xfrm>
        </p:spPr>
        <p:txBody>
          <a:bodyPr anchor="b">
            <a:normAutofit/>
          </a:bodyPr>
          <a:lstStyle/>
          <a:p>
            <a:r>
              <a:rPr lang="en-US" dirty="0"/>
              <a:t>JNCIS-ENT</a:t>
            </a:r>
          </a:p>
        </p:txBody>
      </p:sp>
      <p:sp>
        <p:nvSpPr>
          <p:cNvPr id="8" name="Subtitle 1">
            <a:extLst>
              <a:ext uri="{FF2B5EF4-FFF2-40B4-BE49-F238E27FC236}">
                <a16:creationId xmlns:a16="http://schemas.microsoft.com/office/drawing/2014/main" id="{A5B15824-F38D-5E2F-7F1D-5455E20F5E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2978884"/>
            <a:ext cx="7073900" cy="1655762"/>
          </a:xfrm>
        </p:spPr>
        <p:txBody>
          <a:bodyPr>
            <a:normAutofit/>
          </a:bodyPr>
          <a:lstStyle/>
          <a:p>
            <a:r>
              <a:rPr lang="en-US" sz="2400" b="0" dirty="0"/>
              <a:t>Border Gateway Protocol (BGP)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685761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4C1B5B9-01D7-BB48-8947-D12C18194C11}"/>
              </a:ext>
            </a:extLst>
          </p:cNvPr>
          <p:cNvSpPr/>
          <p:nvPr/>
        </p:nvSpPr>
        <p:spPr>
          <a:xfrm>
            <a:off x="0" y="3448685"/>
            <a:ext cx="12192000" cy="110247"/>
          </a:xfrm>
          <a:prstGeom prst="rect">
            <a:avLst/>
          </a:prstGeom>
          <a:solidFill>
            <a:srgbClr val="009A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EC3C17-94E3-EA47-8FF7-22232238AF61}"/>
              </a:ext>
            </a:extLst>
          </p:cNvPr>
          <p:cNvSpPr txBox="1"/>
          <p:nvPr/>
        </p:nvSpPr>
        <p:spPr>
          <a:xfrm>
            <a:off x="2812913" y="3715846"/>
            <a:ext cx="81990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4 messages for the protocol of the internet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7A32C12-4B0D-2F4B-8A35-F4F47BAB4D03}"/>
              </a:ext>
            </a:extLst>
          </p:cNvPr>
          <p:cNvSpPr/>
          <p:nvPr/>
        </p:nvSpPr>
        <p:spPr>
          <a:xfrm>
            <a:off x="0" y="-17090"/>
            <a:ext cx="12192000" cy="6160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338D507-3451-954E-A9EC-0EB6DFFE9EB7}"/>
              </a:ext>
            </a:extLst>
          </p:cNvPr>
          <p:cNvSpPr/>
          <p:nvPr/>
        </p:nvSpPr>
        <p:spPr>
          <a:xfrm>
            <a:off x="401262" y="2482270"/>
            <a:ext cx="1985297" cy="1985297"/>
          </a:xfrm>
          <a:prstGeom prst="ellipse">
            <a:avLst/>
          </a:prstGeom>
          <a:solidFill>
            <a:srgbClr val="009A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3B179AA-C775-B743-89F9-9CEED84C7A53}"/>
              </a:ext>
            </a:extLst>
          </p:cNvPr>
          <p:cNvSpPr/>
          <p:nvPr/>
        </p:nvSpPr>
        <p:spPr>
          <a:xfrm>
            <a:off x="403036" y="2813199"/>
            <a:ext cx="1983523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8000" b="1" cap="all" dirty="0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Open Sans Semibold" panose="020B0606030504020204" pitchFamily="34" charset="0"/>
              </a:rPr>
              <a:t>2</a:t>
            </a:r>
            <a:endParaRPr lang="en-US" sz="6000" b="1" cap="all" dirty="0">
              <a:solidFill>
                <a:schemeClr val="bg1"/>
              </a:solidFill>
              <a:latin typeface="Roboto Slab" pitchFamily="2" charset="0"/>
              <a:ea typeface="Roboto Slab" pitchFamily="2" charset="0"/>
              <a:cs typeface="Open Sans Semibold" panose="020B0606030504020204" pitchFamily="34" charset="0"/>
            </a:endParaRP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A1F96139-5015-294A-8C10-A591543DBE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6559" y="2695074"/>
            <a:ext cx="9805441" cy="863858"/>
          </a:xfrm>
        </p:spPr>
        <p:txBody>
          <a:bodyPr>
            <a:noAutofit/>
          </a:bodyPr>
          <a:lstStyle/>
          <a:p>
            <a:r>
              <a:rPr lang="en-US" sz="4000" dirty="0">
                <a:solidFill>
                  <a:srgbClr val="009ACE"/>
                </a:solidFill>
              </a:rPr>
              <a:t>BGP Message Types</a:t>
            </a:r>
          </a:p>
        </p:txBody>
      </p:sp>
    </p:spTree>
    <p:extLst>
      <p:ext uri="{BB962C8B-B14F-4D97-AF65-F5344CB8AC3E}">
        <p14:creationId xmlns:p14="http://schemas.microsoft.com/office/powerpoint/2010/main" val="8085951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05C7C6D-C160-CD43-BCE3-0917202BE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727" y="365125"/>
            <a:ext cx="11641130" cy="1325563"/>
          </a:xfrm>
        </p:spPr>
        <p:txBody>
          <a:bodyPr>
            <a:normAutofit/>
          </a:bodyPr>
          <a:lstStyle/>
          <a:p>
            <a:r>
              <a:rPr lang="en-US" dirty="0"/>
              <a:t>4 Message Types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DCF247F-E219-469B-1C4B-A0FDE7E292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5218" y="1674951"/>
            <a:ext cx="4571639" cy="3508098"/>
          </a:xfrm>
          <a:prstGeom prst="rect">
            <a:avLst/>
          </a:prstGeom>
        </p:spPr>
      </p:pic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DDDBC69C-7AB3-6945-B3F9-6191F0CE90D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05727" y="1458635"/>
            <a:ext cx="6820573" cy="4500376"/>
          </a:xfrm>
        </p:spPr>
        <p:txBody>
          <a:bodyPr>
            <a:normAutofit/>
          </a:bodyPr>
          <a:lstStyle/>
          <a:p>
            <a:r>
              <a:rPr lang="en-US" dirty="0"/>
              <a:t>BGP has 4 message types used throughout the peering lifecycle</a:t>
            </a:r>
          </a:p>
          <a:p>
            <a:pPr lvl="1"/>
            <a:r>
              <a:rPr lang="en-US" dirty="0"/>
              <a:t>Open</a:t>
            </a:r>
          </a:p>
          <a:p>
            <a:pPr lvl="1"/>
            <a:r>
              <a:rPr lang="en-US" dirty="0"/>
              <a:t>Update</a:t>
            </a:r>
          </a:p>
          <a:p>
            <a:pPr lvl="1"/>
            <a:r>
              <a:rPr lang="en-US" dirty="0"/>
              <a:t>Keepalive</a:t>
            </a:r>
          </a:p>
          <a:p>
            <a:pPr lvl="1"/>
            <a:r>
              <a:rPr lang="en-US" dirty="0"/>
              <a:t>Notification</a:t>
            </a:r>
          </a:p>
          <a:p>
            <a:r>
              <a:rPr lang="en-US" dirty="0"/>
              <a:t>An Update message can double as a Keepalive and will reset the dead timer for the peer when received</a:t>
            </a:r>
          </a:p>
        </p:txBody>
      </p:sp>
    </p:spTree>
    <p:extLst>
      <p:ext uri="{BB962C8B-B14F-4D97-AF65-F5344CB8AC3E}">
        <p14:creationId xmlns:p14="http://schemas.microsoft.com/office/powerpoint/2010/main" val="27861655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05C7C6D-C160-CD43-BCE3-0917202BE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727" y="365125"/>
            <a:ext cx="11641130" cy="1325563"/>
          </a:xfrm>
        </p:spPr>
        <p:txBody>
          <a:bodyPr>
            <a:normAutofit/>
          </a:bodyPr>
          <a:lstStyle/>
          <a:p>
            <a:r>
              <a:rPr lang="en-US" dirty="0"/>
              <a:t>BGP Message Header</a:t>
            </a:r>
          </a:p>
        </p:txBody>
      </p:sp>
      <p:sp>
        <p:nvSpPr>
          <p:cNvPr id="2" name="Content Placeholder 14">
            <a:extLst>
              <a:ext uri="{FF2B5EF4-FFF2-40B4-BE49-F238E27FC236}">
                <a16:creationId xmlns:a16="http://schemas.microsoft.com/office/drawing/2014/main" id="{35CDDD42-5B64-E5F8-C13D-6E25EA29868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05727" y="1458635"/>
            <a:ext cx="6820573" cy="4500376"/>
          </a:xfrm>
        </p:spPr>
        <p:txBody>
          <a:bodyPr>
            <a:normAutofit/>
          </a:bodyPr>
          <a:lstStyle/>
          <a:p>
            <a:r>
              <a:rPr lang="en-US" dirty="0"/>
              <a:t>The header is included on all BGP message types</a:t>
            </a:r>
          </a:p>
          <a:p>
            <a:pPr lvl="1"/>
            <a:r>
              <a:rPr lang="en-US" dirty="0"/>
              <a:t>The marker is set to all 1’s</a:t>
            </a:r>
          </a:p>
        </p:txBody>
      </p:sp>
      <p:pic>
        <p:nvPicPr>
          <p:cNvPr id="4" name="Picture 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EB803A56-2DB1-F75A-EECC-850CD71B81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079" y="2640459"/>
            <a:ext cx="10099841" cy="3607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8297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05C7C6D-C160-CD43-BCE3-0917202BE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727" y="365125"/>
            <a:ext cx="11641130" cy="1325563"/>
          </a:xfrm>
        </p:spPr>
        <p:txBody>
          <a:bodyPr>
            <a:normAutofit/>
          </a:bodyPr>
          <a:lstStyle/>
          <a:p>
            <a:r>
              <a:rPr lang="en-US" dirty="0"/>
              <a:t>BGP Open Message</a:t>
            </a:r>
          </a:p>
        </p:txBody>
      </p:sp>
      <p:sp>
        <p:nvSpPr>
          <p:cNvPr id="2" name="Content Placeholder 14">
            <a:extLst>
              <a:ext uri="{FF2B5EF4-FFF2-40B4-BE49-F238E27FC236}">
                <a16:creationId xmlns:a16="http://schemas.microsoft.com/office/drawing/2014/main" id="{35CDDD42-5B64-E5F8-C13D-6E25EA29868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05727" y="1458635"/>
            <a:ext cx="9303352" cy="4500376"/>
          </a:xfrm>
        </p:spPr>
        <p:txBody>
          <a:bodyPr>
            <a:normAutofit/>
          </a:bodyPr>
          <a:lstStyle/>
          <a:p>
            <a:r>
              <a:rPr lang="en-US" dirty="0"/>
              <a:t>The Open message only advertises:</a:t>
            </a:r>
          </a:p>
          <a:p>
            <a:pPr lvl="1"/>
            <a:r>
              <a:rPr lang="en-US" dirty="0"/>
              <a:t>Local router’s autonomous system number</a:t>
            </a:r>
          </a:p>
          <a:p>
            <a:pPr lvl="1"/>
            <a:r>
              <a:rPr lang="en-US" dirty="0"/>
              <a:t>Local Router ID</a:t>
            </a:r>
          </a:p>
          <a:p>
            <a:pPr lvl="1"/>
            <a:r>
              <a:rPr lang="en-US" dirty="0"/>
              <a:t>multiprotocol BGP extensions it’s capable of exchanging.</a:t>
            </a:r>
          </a:p>
        </p:txBody>
      </p:sp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3D0E0E9B-D6E4-1D96-6565-00DF8254E8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1052" y="3527282"/>
            <a:ext cx="9489896" cy="2965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1955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05C7C6D-C160-CD43-BCE3-0917202BE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727" y="365125"/>
            <a:ext cx="11641130" cy="1325563"/>
          </a:xfrm>
        </p:spPr>
        <p:txBody>
          <a:bodyPr>
            <a:normAutofit/>
          </a:bodyPr>
          <a:lstStyle/>
          <a:p>
            <a:r>
              <a:rPr lang="en-US" dirty="0"/>
              <a:t>BGP Update Message</a:t>
            </a:r>
          </a:p>
        </p:txBody>
      </p:sp>
      <p:sp>
        <p:nvSpPr>
          <p:cNvPr id="2" name="Content Placeholder 14">
            <a:extLst>
              <a:ext uri="{FF2B5EF4-FFF2-40B4-BE49-F238E27FC236}">
                <a16:creationId xmlns:a16="http://schemas.microsoft.com/office/drawing/2014/main" id="{35CDDD42-5B64-E5F8-C13D-6E25EA29868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05727" y="1458635"/>
            <a:ext cx="10299945" cy="4500376"/>
          </a:xfrm>
        </p:spPr>
        <p:txBody>
          <a:bodyPr>
            <a:normAutofit/>
          </a:bodyPr>
          <a:lstStyle/>
          <a:p>
            <a:r>
              <a:rPr lang="en-US" dirty="0"/>
              <a:t>The Update message is used to advertise or </a:t>
            </a:r>
            <a:r>
              <a:rPr lang="en-US" i="1" dirty="0"/>
              <a:t>withdraw</a:t>
            </a:r>
            <a:r>
              <a:rPr lang="en-US" dirty="0"/>
              <a:t> route advertisements</a:t>
            </a:r>
          </a:p>
          <a:p>
            <a:r>
              <a:rPr lang="en-US" dirty="0"/>
              <a:t>The withdrawn routes, path attributes and NLRI fields are variable length and can be missing from the message if none are being advertised/</a:t>
            </a:r>
            <a:r>
              <a:rPr lang="en-US" dirty="0" err="1"/>
              <a:t>wathdrawn</a:t>
            </a:r>
            <a:endParaRPr lang="en-US" dirty="0"/>
          </a:p>
        </p:txBody>
      </p:sp>
      <p:pic>
        <p:nvPicPr>
          <p:cNvPr id="4" name="Picture 3" descr="A picture containing text, screenshot, font, line&#10;&#10;Description automatically generated">
            <a:extLst>
              <a:ext uri="{FF2B5EF4-FFF2-40B4-BE49-F238E27FC236}">
                <a16:creationId xmlns:a16="http://schemas.microsoft.com/office/drawing/2014/main" id="{7AB2B678-76BC-03BC-C793-58204848DD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2485" y="4045745"/>
            <a:ext cx="10107029" cy="2707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8965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05C7C6D-C160-CD43-BCE3-0917202BE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727" y="365125"/>
            <a:ext cx="11641130" cy="1325563"/>
          </a:xfrm>
        </p:spPr>
        <p:txBody>
          <a:bodyPr>
            <a:normAutofit/>
          </a:bodyPr>
          <a:lstStyle/>
          <a:p>
            <a:r>
              <a:rPr lang="en-US" dirty="0"/>
              <a:t>BGP Keepalive Message</a:t>
            </a:r>
          </a:p>
        </p:txBody>
      </p:sp>
      <p:sp>
        <p:nvSpPr>
          <p:cNvPr id="2" name="Content Placeholder 14">
            <a:extLst>
              <a:ext uri="{FF2B5EF4-FFF2-40B4-BE49-F238E27FC236}">
                <a16:creationId xmlns:a16="http://schemas.microsoft.com/office/drawing/2014/main" id="{35CDDD42-5B64-E5F8-C13D-6E25EA29868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05727" y="1458635"/>
            <a:ext cx="11111603" cy="4500376"/>
          </a:xfrm>
        </p:spPr>
        <p:txBody>
          <a:bodyPr>
            <a:normAutofit/>
          </a:bodyPr>
          <a:lstStyle/>
          <a:p>
            <a:r>
              <a:rPr lang="en-US" dirty="0"/>
              <a:t>The keepalive is used to maintain knowledge of reliable communication between peers.</a:t>
            </a:r>
          </a:p>
          <a:p>
            <a:r>
              <a:rPr lang="en-US" dirty="0"/>
              <a:t>Contains only the BGP header and no additional fields</a:t>
            </a:r>
          </a:p>
        </p:txBody>
      </p:sp>
    </p:spTree>
    <p:extLst>
      <p:ext uri="{BB962C8B-B14F-4D97-AF65-F5344CB8AC3E}">
        <p14:creationId xmlns:p14="http://schemas.microsoft.com/office/powerpoint/2010/main" val="498297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05C7C6D-C160-CD43-BCE3-0917202BE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727" y="365125"/>
            <a:ext cx="11641130" cy="1325563"/>
          </a:xfrm>
        </p:spPr>
        <p:txBody>
          <a:bodyPr>
            <a:normAutofit/>
          </a:bodyPr>
          <a:lstStyle/>
          <a:p>
            <a:r>
              <a:rPr lang="en-US" dirty="0"/>
              <a:t>BGP Notification Message</a:t>
            </a:r>
          </a:p>
        </p:txBody>
      </p:sp>
      <p:sp>
        <p:nvSpPr>
          <p:cNvPr id="2" name="Content Placeholder 14">
            <a:extLst>
              <a:ext uri="{FF2B5EF4-FFF2-40B4-BE49-F238E27FC236}">
                <a16:creationId xmlns:a16="http://schemas.microsoft.com/office/drawing/2014/main" id="{35CDDD42-5B64-E5F8-C13D-6E25EA29868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05727" y="1458635"/>
            <a:ext cx="11019136" cy="4500376"/>
          </a:xfrm>
        </p:spPr>
        <p:txBody>
          <a:bodyPr>
            <a:normAutofit/>
          </a:bodyPr>
          <a:lstStyle/>
          <a:p>
            <a:r>
              <a:rPr lang="en-US" dirty="0"/>
              <a:t>Used to teardown a BGP peering</a:t>
            </a:r>
          </a:p>
          <a:p>
            <a:r>
              <a:rPr lang="en-US" dirty="0"/>
              <a:t>Can be sent when an error is encountered or when a peering is administratively removed or disabled</a:t>
            </a:r>
          </a:p>
          <a:p>
            <a:r>
              <a:rPr lang="en-US" dirty="0"/>
              <a:t>The data field is variable length and may or may not hold useful information regarding the teardown</a:t>
            </a:r>
          </a:p>
        </p:txBody>
      </p:sp>
      <p:pic>
        <p:nvPicPr>
          <p:cNvPr id="4" name="Picture 3" descr="A picture containing text, screenshot, font, line&#10;&#10;Description automatically generated">
            <a:extLst>
              <a:ext uri="{FF2B5EF4-FFF2-40B4-BE49-F238E27FC236}">
                <a16:creationId xmlns:a16="http://schemas.microsoft.com/office/drawing/2014/main" id="{4356A7B1-BCEB-03F5-40ED-D12BA0E4E1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46" y="3924728"/>
            <a:ext cx="11996107" cy="2142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99070"/>
      </p:ext>
    </p:extLst>
  </p:cSld>
  <p:clrMapOvr>
    <a:masterClrMapping/>
  </p:clrMapOvr>
</p:sld>
</file>

<file path=ppt/theme/theme1.xml><?xml version="1.0" encoding="utf-8"?>
<a:theme xmlns:a="http://schemas.openxmlformats.org/drawingml/2006/main" name="InfoSec Institute">
  <a:themeElements>
    <a:clrScheme name="InfoSec Institute 1">
      <a:dk1>
        <a:srgbClr val="333641"/>
      </a:dk1>
      <a:lt1>
        <a:srgbClr val="FFFFFF"/>
      </a:lt1>
      <a:dk2>
        <a:srgbClr val="858891"/>
      </a:dk2>
      <a:lt2>
        <a:srgbClr val="F0F2F1"/>
      </a:lt2>
      <a:accent1>
        <a:srgbClr val="00A4B8"/>
      </a:accent1>
      <a:accent2>
        <a:srgbClr val="58B846"/>
      </a:accent2>
      <a:accent3>
        <a:srgbClr val="FFD500"/>
      </a:accent3>
      <a:accent4>
        <a:srgbClr val="F58025"/>
      </a:accent4>
      <a:accent5>
        <a:srgbClr val="00A780"/>
      </a:accent5>
      <a:accent6>
        <a:srgbClr val="A2228E"/>
      </a:accent6>
      <a:hlink>
        <a:srgbClr val="005A7C"/>
      </a:hlink>
      <a:folHlink>
        <a:srgbClr val="00A4B8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foSec Institute" id="{D0BA2A61-823F-DB45-9D22-8E45F7A1409F}" vid="{1161D25B-A639-B744-B661-5060476BF35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5EC4FAED17FD4FA002B715A7CB3129" ma:contentTypeVersion="19" ma:contentTypeDescription="Create a new document." ma:contentTypeScope="" ma:versionID="0f295b4eaac5758ed5fac4959b75d881">
  <xsd:schema xmlns:xsd="http://www.w3.org/2001/XMLSchema" xmlns:xs="http://www.w3.org/2001/XMLSchema" xmlns:p="http://schemas.microsoft.com/office/2006/metadata/properties" xmlns:ns2="92e4be8c-5aca-45ec-8e17-deab1f90d7c8" xmlns:ns3="92b31412-8c8f-44f1-a883-141cef3f34cc" targetNamespace="http://schemas.microsoft.com/office/2006/metadata/properties" ma:root="true" ma:fieldsID="57dd884e41ecc57e715e77a3a1c4b2cc" ns2:_="" ns3:_="">
    <xsd:import namespace="92e4be8c-5aca-45ec-8e17-deab1f90d7c8"/>
    <xsd:import namespace="92b31412-8c8f-44f1-a883-141cef3f34cc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AutoKeyPoints" minOccurs="0"/>
                <xsd:element ref="ns3:MediaServiceKeyPoints" minOccurs="0"/>
                <xsd:element ref="ns3:Duration" minOccurs="0"/>
                <xsd:element ref="ns3:MediaLengthInSeconds" minOccurs="0"/>
                <xsd:element ref="ns3:MediaServiceLocation" minOccurs="0"/>
                <xsd:element ref="ns3:lcf76f155ced4ddcb4097134ff3c332f" minOccurs="0"/>
                <xsd:element ref="ns2:TaxCatchAll" minOccurs="0"/>
                <xsd:element ref="ns3:MediaServiceSearchProperties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e4be8c-5aca-45ec-8e17-deab1f90d7c8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4" nillable="true" ma:displayName="Taxonomy Catch All Column" ma:hidden="true" ma:list="{d795d2f5-1cbf-45cb-9409-0dc909a94953}" ma:internalName="TaxCatchAll" ma:showField="CatchAllData" ma:web="92e4be8c-5aca-45ec-8e17-deab1f90d7c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b31412-8c8f-44f1-a883-141cef3f34c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Duration" ma:index="19" nillable="true" ma:displayName="Duration" ma:internalName="Duration">
      <xsd:simpleType>
        <xsd:restriction base="dms:Text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MediaServiceLocation" ma:index="21" nillable="true" ma:displayName="Location" ma:internalName="MediaServiceLocation" ma:readOnly="true">
      <xsd:simpleType>
        <xsd:restriction base="dms:Text"/>
      </xsd:simpleType>
    </xsd:element>
    <xsd:element name="lcf76f155ced4ddcb4097134ff3c332f" ma:index="23" nillable="true" ma:taxonomy="true" ma:internalName="lcf76f155ced4ddcb4097134ff3c332f" ma:taxonomyFieldName="MediaServiceImageTags" ma:displayName="Image Tags" ma:readOnly="false" ma:fieldId="{5cf76f15-5ced-4ddc-b409-7134ff3c332f}" ma:taxonomyMulti="true" ma:sspId="c4206cbd-ed67-49c0-b8a0-af32ee4f262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26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92b31412-8c8f-44f1-a883-141cef3f34cc">
      <Terms xmlns="http://schemas.microsoft.com/office/infopath/2007/PartnerControls"/>
    </lcf76f155ced4ddcb4097134ff3c332f>
    <TaxCatchAll xmlns="92e4be8c-5aca-45ec-8e17-deab1f90d7c8" xsi:nil="true"/>
    <Duration xmlns="92b31412-8c8f-44f1-a883-141cef3f34cc" xsi:nil="true"/>
  </documentManagement>
</p:properties>
</file>

<file path=customXml/itemProps1.xml><?xml version="1.0" encoding="utf-8"?>
<ds:datastoreItem xmlns:ds="http://schemas.openxmlformats.org/officeDocument/2006/customXml" ds:itemID="{DD6C2C2D-B976-4304-B3A9-170DDE3AF329}"/>
</file>

<file path=customXml/itemProps2.xml><?xml version="1.0" encoding="utf-8"?>
<ds:datastoreItem xmlns:ds="http://schemas.openxmlformats.org/officeDocument/2006/customXml" ds:itemID="{38EAB91A-387B-4EA7-8733-5EBF4693A25D}"/>
</file>

<file path=customXml/itemProps3.xml><?xml version="1.0" encoding="utf-8"?>
<ds:datastoreItem xmlns:ds="http://schemas.openxmlformats.org/officeDocument/2006/customXml" ds:itemID="{E8F07787-FA20-4265-B593-5FCBE3B16DEA}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16958</TotalTime>
  <Words>216</Words>
  <Application>Microsoft Office PowerPoint</Application>
  <PresentationFormat>Widescreen</PresentationFormat>
  <Paragraphs>38</Paragraphs>
  <Slides>8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Calibri</vt:lpstr>
      <vt:lpstr>Open Sans</vt:lpstr>
      <vt:lpstr>Open Sans Semibold</vt:lpstr>
      <vt:lpstr>Roboto Slab</vt:lpstr>
      <vt:lpstr>InfoSec Institute</vt:lpstr>
      <vt:lpstr>JNCIS-ENT</vt:lpstr>
      <vt:lpstr>BGP Message Types</vt:lpstr>
      <vt:lpstr>4 Message Types</vt:lpstr>
      <vt:lpstr>BGP Message Header</vt:lpstr>
      <vt:lpstr>BGP Open Message</vt:lpstr>
      <vt:lpstr>BGP Update Message</vt:lpstr>
      <vt:lpstr>BGP Keepalive Message</vt:lpstr>
      <vt:lpstr>BGP Notification Message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Alex Waller</dc:creator>
  <cp:lastModifiedBy>Ben Jacobson</cp:lastModifiedBy>
  <cp:revision>120</cp:revision>
  <dcterms:created xsi:type="dcterms:W3CDTF">2019-02-27T16:42:59Z</dcterms:created>
  <dcterms:modified xsi:type="dcterms:W3CDTF">2023-07-14T05:20:48Z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0x010100AF5EC4FAED17FD4FA002B715A7CB3129</vt:lpwstr>
  </property>
</Properties>
</file>